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61"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49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B465A6-04F2-4749-9901-3DCA80456A5E}"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1DED-0957-4834-828F-AB19F6F69D3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49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65A6-04F2-4749-9901-3DCA80456A5E}"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304339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65A6-04F2-4749-9901-3DCA80456A5E}"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235093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65A6-04F2-4749-9901-3DCA80456A5E}"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66525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B465A6-04F2-4749-9901-3DCA80456A5E}"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1DED-0957-4834-828F-AB19F6F69D3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96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B465A6-04F2-4749-9901-3DCA80456A5E}"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388018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B465A6-04F2-4749-9901-3DCA80456A5E}"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138218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B465A6-04F2-4749-9901-3DCA80456A5E}"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54288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B465A6-04F2-4749-9901-3DCA80456A5E}" type="datetimeFigureOut">
              <a:rPr lang="en-US" smtClean="0"/>
              <a:t>10/30/2022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25056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B465A6-04F2-4749-9901-3DCA80456A5E}" type="datetimeFigureOut">
              <a:rPr lang="en-US" smtClean="0"/>
              <a:t>10/30/2022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B91DED-0957-4834-828F-AB19F6F69D37}" type="slidenum">
              <a:rPr lang="en-US" smtClean="0"/>
              <a:t>‹#›</a:t>
            </a:fld>
            <a:endParaRPr lang="en-US"/>
          </a:p>
        </p:txBody>
      </p:sp>
    </p:spTree>
    <p:extLst>
      <p:ext uri="{BB962C8B-B14F-4D97-AF65-F5344CB8AC3E}">
        <p14:creationId xmlns:p14="http://schemas.microsoft.com/office/powerpoint/2010/main" val="71324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B465A6-04F2-4749-9901-3DCA80456A5E}"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91DED-0957-4834-828F-AB19F6F69D37}" type="slidenum">
              <a:rPr lang="en-US" smtClean="0"/>
              <a:t>‹#›</a:t>
            </a:fld>
            <a:endParaRPr lang="en-US"/>
          </a:p>
        </p:txBody>
      </p:sp>
    </p:spTree>
    <p:extLst>
      <p:ext uri="{BB962C8B-B14F-4D97-AF65-F5344CB8AC3E}">
        <p14:creationId xmlns:p14="http://schemas.microsoft.com/office/powerpoint/2010/main" val="328054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B465A6-04F2-4749-9901-3DCA80456A5E}" type="datetimeFigureOut">
              <a:rPr lang="en-US" smtClean="0"/>
              <a:t>10/30/2022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B91DED-0957-4834-828F-AB19F6F69D3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811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758952"/>
            <a:ext cx="10228217" cy="1448671"/>
          </a:xfrm>
        </p:spPr>
        <p:txBody>
          <a:bodyPr>
            <a:noAutofit/>
          </a:bodyPr>
          <a:lstStyle/>
          <a:p>
            <a:r>
              <a:rPr lang="en-US" sz="6600" b="1" i="1" u="sng" dirty="0"/>
              <a:t>KFC(Kentucky Fried Chicken)</a:t>
            </a:r>
          </a:p>
        </p:txBody>
      </p:sp>
      <p:sp>
        <p:nvSpPr>
          <p:cNvPr id="3" name="Subtitle 2"/>
          <p:cNvSpPr>
            <a:spLocks noGrp="1"/>
          </p:cNvSpPr>
          <p:nvPr>
            <p:ph type="subTitle" idx="1"/>
          </p:nvPr>
        </p:nvSpPr>
        <p:spPr>
          <a:xfrm>
            <a:off x="1097279" y="2403567"/>
            <a:ext cx="10620104" cy="1946364"/>
          </a:xfrm>
        </p:spPr>
        <p:txBody>
          <a:bodyPr>
            <a:normAutofit fontScale="62500" lnSpcReduction="20000"/>
          </a:bodyPr>
          <a:lstStyle/>
          <a:p>
            <a:pPr algn="just"/>
            <a:r>
              <a:rPr lang="en-US" dirty="0" smtClean="0"/>
              <a:t>PRESENTED BY: </a:t>
            </a:r>
            <a:r>
              <a:rPr lang="en-US" dirty="0" smtClean="0">
                <a:solidFill>
                  <a:schemeClr val="tx1"/>
                </a:solidFill>
              </a:rPr>
              <a:t>Aliza Abdul </a:t>
            </a:r>
            <a:r>
              <a:rPr lang="en-US" dirty="0" err="1" smtClean="0">
                <a:solidFill>
                  <a:schemeClr val="tx1"/>
                </a:solidFill>
              </a:rPr>
              <a:t>salam</a:t>
            </a:r>
            <a:r>
              <a:rPr lang="en-US" dirty="0" smtClean="0">
                <a:solidFill>
                  <a:schemeClr val="tx1"/>
                </a:solidFill>
              </a:rPr>
              <a:t>,</a:t>
            </a:r>
          </a:p>
          <a:p>
            <a:pPr algn="just"/>
            <a:r>
              <a:rPr lang="en-US" dirty="0">
                <a:solidFill>
                  <a:schemeClr val="tx1"/>
                </a:solidFill>
              </a:rPr>
              <a:t> </a:t>
            </a:r>
            <a:r>
              <a:rPr lang="en-US" dirty="0" smtClean="0">
                <a:solidFill>
                  <a:schemeClr val="tx1"/>
                </a:solidFill>
              </a:rPr>
              <a:t>                       Aqsa </a:t>
            </a:r>
            <a:r>
              <a:rPr lang="en-US" dirty="0" err="1" smtClean="0">
                <a:solidFill>
                  <a:schemeClr val="tx1"/>
                </a:solidFill>
              </a:rPr>
              <a:t>Razzaq</a:t>
            </a:r>
            <a:endParaRPr lang="en-US" dirty="0" smtClean="0">
              <a:solidFill>
                <a:schemeClr val="tx1"/>
              </a:solidFill>
            </a:endParaRPr>
          </a:p>
          <a:p>
            <a:pPr algn="just"/>
            <a:r>
              <a:rPr lang="en-US" dirty="0">
                <a:solidFill>
                  <a:schemeClr val="tx1"/>
                </a:solidFill>
              </a:rPr>
              <a:t> </a:t>
            </a:r>
            <a:r>
              <a:rPr lang="en-US" dirty="0" smtClean="0">
                <a:solidFill>
                  <a:schemeClr val="tx1"/>
                </a:solidFill>
              </a:rPr>
              <a:t>                       </a:t>
            </a:r>
            <a:r>
              <a:rPr lang="en-US" dirty="0" err="1" smtClean="0">
                <a:solidFill>
                  <a:schemeClr val="tx1"/>
                </a:solidFill>
              </a:rPr>
              <a:t>Areeba</a:t>
            </a:r>
            <a:r>
              <a:rPr lang="en-US" dirty="0" smtClean="0">
                <a:solidFill>
                  <a:schemeClr val="tx1"/>
                </a:solidFill>
              </a:rPr>
              <a:t> </a:t>
            </a:r>
            <a:r>
              <a:rPr lang="en-US" dirty="0" err="1" smtClean="0">
                <a:solidFill>
                  <a:schemeClr val="tx1"/>
                </a:solidFill>
              </a:rPr>
              <a:t>siraj</a:t>
            </a:r>
            <a:endParaRPr lang="en-US" dirty="0" smtClean="0">
              <a:solidFill>
                <a:schemeClr val="tx1"/>
              </a:solidFill>
            </a:endParaRPr>
          </a:p>
          <a:p>
            <a:pPr algn="just"/>
            <a:r>
              <a:rPr lang="en-US" dirty="0">
                <a:solidFill>
                  <a:schemeClr val="tx1"/>
                </a:solidFill>
              </a:rPr>
              <a:t> </a:t>
            </a:r>
            <a:r>
              <a:rPr lang="en-US" dirty="0" smtClean="0">
                <a:solidFill>
                  <a:schemeClr val="tx1"/>
                </a:solidFill>
              </a:rPr>
              <a:t>                       Ayesha </a:t>
            </a:r>
            <a:r>
              <a:rPr lang="en-US" dirty="0" err="1" smtClean="0">
                <a:solidFill>
                  <a:schemeClr val="tx1"/>
                </a:solidFill>
              </a:rPr>
              <a:t>altaf</a:t>
            </a:r>
            <a:endParaRPr lang="en-US" dirty="0" smtClean="0">
              <a:solidFill>
                <a:schemeClr val="tx1"/>
              </a:solidFill>
            </a:endParaRPr>
          </a:p>
          <a:p>
            <a:pPr algn="just"/>
            <a:r>
              <a:rPr lang="en-US" dirty="0">
                <a:solidFill>
                  <a:schemeClr val="tx1"/>
                </a:solidFill>
              </a:rPr>
              <a:t> </a:t>
            </a:r>
            <a:r>
              <a:rPr lang="en-US" dirty="0" smtClean="0">
                <a:solidFill>
                  <a:schemeClr val="tx1"/>
                </a:solidFill>
              </a:rPr>
              <a:t>                       Ayesha </a:t>
            </a:r>
            <a:r>
              <a:rPr lang="en-US" dirty="0" err="1" smtClean="0">
                <a:solidFill>
                  <a:schemeClr val="tx1"/>
                </a:solidFill>
              </a:rPr>
              <a:t>amjad</a:t>
            </a:r>
            <a:endParaRPr lang="en-US" dirty="0" smtClean="0">
              <a:solidFill>
                <a:schemeClr val="tx1"/>
              </a:solidFill>
            </a:endParaRPr>
          </a:p>
          <a:p>
            <a:pPr algn="just"/>
            <a:r>
              <a:rPr lang="en-US" dirty="0">
                <a:solidFill>
                  <a:schemeClr val="tx1"/>
                </a:solidFill>
              </a:rPr>
              <a:t> </a:t>
            </a:r>
            <a:r>
              <a:rPr lang="en-US" dirty="0" smtClean="0">
                <a:solidFill>
                  <a:schemeClr val="tx1"/>
                </a:solidFill>
              </a:rPr>
              <a:t>                       </a:t>
            </a:r>
            <a:r>
              <a:rPr lang="en-US" dirty="0" err="1" smtClean="0">
                <a:solidFill>
                  <a:schemeClr val="tx1"/>
                </a:solidFill>
              </a:rPr>
              <a:t>meishaim</a:t>
            </a:r>
            <a:r>
              <a:rPr lang="en-US" dirty="0" smtClean="0">
                <a:solidFill>
                  <a:schemeClr val="tx1"/>
                </a:solidFill>
              </a:rPr>
              <a:t> </a:t>
            </a:r>
            <a:r>
              <a:rPr lang="en-US" dirty="0" err="1" smtClean="0">
                <a:solidFill>
                  <a:schemeClr val="tx1"/>
                </a:solidFill>
              </a:rPr>
              <a:t>balkhi</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5"/>
            <a:ext cx="2366329" cy="1329751"/>
          </a:xfrm>
          <a:prstGeom prst="rect">
            <a:avLst/>
          </a:prstGeom>
        </p:spPr>
      </p:pic>
    </p:spTree>
    <p:extLst>
      <p:ext uri="{BB962C8B-B14F-4D97-AF65-F5344CB8AC3E}">
        <p14:creationId xmlns:p14="http://schemas.microsoft.com/office/powerpoint/2010/main" val="66383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3" y="286604"/>
            <a:ext cx="9903076" cy="728227"/>
          </a:xfrm>
        </p:spPr>
        <p:txBody>
          <a:bodyPr/>
          <a:lstStyle/>
          <a:p>
            <a:r>
              <a:rPr lang="en-US" dirty="0" smtClean="0"/>
              <a:t>SWOT 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1533" y="1014831"/>
            <a:ext cx="8387427" cy="5534067"/>
          </a:xfrm>
        </p:spPr>
      </p:pic>
    </p:spTree>
    <p:extLst>
      <p:ext uri="{BB962C8B-B14F-4D97-AF65-F5344CB8AC3E}">
        <p14:creationId xmlns:p14="http://schemas.microsoft.com/office/powerpoint/2010/main" val="397810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PESTAL Analysis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8235" y="1846263"/>
            <a:ext cx="9955856" cy="4022725"/>
          </a:xfrm>
        </p:spPr>
      </p:pic>
    </p:spTree>
    <p:extLst>
      <p:ext uri="{BB962C8B-B14F-4D97-AF65-F5344CB8AC3E}">
        <p14:creationId xmlns:p14="http://schemas.microsoft.com/office/powerpoint/2010/main" val="179285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Market Expansion</a:t>
            </a:r>
            <a:endParaRPr lang="en-US" dirty="0"/>
          </a:p>
        </p:txBody>
      </p:sp>
      <p:sp>
        <p:nvSpPr>
          <p:cNvPr id="3" name="Content Placeholder 2"/>
          <p:cNvSpPr>
            <a:spLocks noGrp="1"/>
          </p:cNvSpPr>
          <p:nvPr>
            <p:ph idx="1"/>
          </p:nvPr>
        </p:nvSpPr>
        <p:spPr/>
        <p:txBody>
          <a:bodyPr/>
          <a:lstStyle/>
          <a:p>
            <a:r>
              <a:rPr lang="en-US" dirty="0" smtClean="0"/>
              <a:t>Market Penetration:</a:t>
            </a:r>
          </a:p>
          <a:p>
            <a:pPr>
              <a:buFont typeface="Wingdings" panose="05000000000000000000" pitchFamily="2" charset="2"/>
              <a:buChar char="§"/>
            </a:pPr>
            <a:r>
              <a:rPr lang="en-US" dirty="0"/>
              <a:t>Increase production </a:t>
            </a:r>
            <a:r>
              <a:rPr lang="en-US" dirty="0" smtClean="0"/>
              <a:t>capacity</a:t>
            </a:r>
          </a:p>
          <a:p>
            <a:pPr>
              <a:buFont typeface="Wingdings" panose="05000000000000000000" pitchFamily="2" charset="2"/>
              <a:buChar char="§"/>
            </a:pPr>
            <a:r>
              <a:rPr lang="en-US" dirty="0"/>
              <a:t>increase its investment in marketing and advertising activities </a:t>
            </a:r>
            <a:endParaRPr lang="en-US" dirty="0" smtClean="0"/>
          </a:p>
          <a:p>
            <a:pPr>
              <a:buFont typeface="Wingdings" panose="05000000000000000000" pitchFamily="2" charset="2"/>
              <a:buChar char="§"/>
            </a:pPr>
            <a:r>
              <a:rPr lang="en-US" dirty="0" smtClean="0"/>
              <a:t>Explore </a:t>
            </a:r>
            <a:r>
              <a:rPr lang="en-US" dirty="0"/>
              <a:t>new channels of distribution for their </a:t>
            </a:r>
            <a:r>
              <a:rPr lang="en-US" dirty="0" smtClean="0"/>
              <a:t>products.</a:t>
            </a:r>
          </a:p>
          <a:p>
            <a:pPr marL="0" indent="0">
              <a:buNone/>
            </a:pPr>
            <a:r>
              <a:rPr lang="en-US" dirty="0" smtClean="0"/>
              <a:t>Market Development:</a:t>
            </a:r>
          </a:p>
          <a:p>
            <a:pPr>
              <a:buFont typeface="Wingdings" panose="05000000000000000000" pitchFamily="2" charset="2"/>
              <a:buChar char="§"/>
            </a:pPr>
            <a:r>
              <a:rPr lang="en-US" dirty="0" smtClean="0"/>
              <a:t>Invest in R&amp;D</a:t>
            </a:r>
          </a:p>
          <a:p>
            <a:pPr>
              <a:buFont typeface="Wingdings" panose="05000000000000000000" pitchFamily="2" charset="2"/>
              <a:buChar char="§"/>
            </a:pPr>
            <a:r>
              <a:rPr lang="en-US" dirty="0"/>
              <a:t>expand </a:t>
            </a:r>
            <a:r>
              <a:rPr lang="en-US" dirty="0" smtClean="0"/>
              <a:t>regionally</a:t>
            </a:r>
          </a:p>
          <a:p>
            <a:pPr>
              <a:buFont typeface="Wingdings" panose="05000000000000000000" pitchFamily="2" charset="2"/>
              <a:buChar char="§"/>
            </a:pPr>
            <a:r>
              <a:rPr lang="en-US" dirty="0" smtClean="0"/>
              <a:t> </a:t>
            </a:r>
            <a:r>
              <a:rPr lang="en-US" dirty="0"/>
              <a:t>invests in activities of building brand awareness.</a:t>
            </a:r>
          </a:p>
          <a:p>
            <a:pPr>
              <a:buFont typeface="Wingdings" panose="05000000000000000000" pitchFamily="2" charset="2"/>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124" y="3756764"/>
            <a:ext cx="4385890" cy="2220704"/>
          </a:xfrm>
          <a:prstGeom prst="rect">
            <a:avLst/>
          </a:prstGeom>
        </p:spPr>
      </p:pic>
    </p:spTree>
    <p:extLst>
      <p:ext uri="{BB962C8B-B14F-4D97-AF65-F5344CB8AC3E}">
        <p14:creationId xmlns:p14="http://schemas.microsoft.com/office/powerpoint/2010/main" val="167816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Market Expansion</a:t>
            </a:r>
            <a:endParaRPr lang="en-US" dirty="0"/>
          </a:p>
        </p:txBody>
      </p:sp>
      <p:sp>
        <p:nvSpPr>
          <p:cNvPr id="3" name="Content Placeholder 2"/>
          <p:cNvSpPr>
            <a:spLocks noGrp="1"/>
          </p:cNvSpPr>
          <p:nvPr>
            <p:ph idx="1"/>
          </p:nvPr>
        </p:nvSpPr>
        <p:spPr/>
        <p:txBody>
          <a:bodyPr/>
          <a:lstStyle/>
          <a:p>
            <a:r>
              <a:rPr lang="en-US" dirty="0" smtClean="0"/>
              <a:t>Product Development:</a:t>
            </a:r>
          </a:p>
          <a:p>
            <a:pPr>
              <a:buFont typeface="Wingdings" panose="05000000000000000000" pitchFamily="2" charset="2"/>
              <a:buChar char="§"/>
            </a:pPr>
            <a:r>
              <a:rPr lang="en-US" dirty="0"/>
              <a:t> </a:t>
            </a:r>
            <a:r>
              <a:rPr lang="en-US" dirty="0"/>
              <a:t>introduce modifications and improvements in existing </a:t>
            </a:r>
            <a:r>
              <a:rPr lang="en-US" dirty="0" smtClean="0"/>
              <a:t>products.</a:t>
            </a:r>
          </a:p>
          <a:p>
            <a:pPr>
              <a:buFont typeface="Wingdings" panose="05000000000000000000" pitchFamily="2" charset="2"/>
              <a:buChar char="§"/>
            </a:pPr>
            <a:r>
              <a:rPr lang="en-US" dirty="0"/>
              <a:t>engages in R&amp;D activities to understand and identify new points of consumer demand. </a:t>
            </a:r>
            <a:endParaRPr lang="en-US" dirty="0" smtClean="0"/>
          </a:p>
          <a:p>
            <a:pPr>
              <a:buFont typeface="Wingdings" panose="05000000000000000000" pitchFamily="2" charset="2"/>
              <a:buChar char="§"/>
            </a:pPr>
            <a:r>
              <a:rPr lang="en-US" dirty="0"/>
              <a:t>engage in new product development by introducing different quality </a:t>
            </a:r>
            <a:r>
              <a:rPr lang="en-US" dirty="0" smtClean="0"/>
              <a:t>products.</a:t>
            </a:r>
          </a:p>
          <a:p>
            <a:pPr marL="0" indent="0">
              <a:buNone/>
            </a:pPr>
            <a:r>
              <a:rPr lang="en-US" dirty="0" smtClean="0"/>
              <a:t>Diversification:</a:t>
            </a:r>
          </a:p>
          <a:p>
            <a:pPr>
              <a:buFont typeface="Wingdings" panose="05000000000000000000" pitchFamily="2" charset="2"/>
              <a:buChar char="§"/>
            </a:pPr>
            <a:r>
              <a:rPr lang="en-US" dirty="0" smtClean="0"/>
              <a:t>explore </a:t>
            </a:r>
            <a:r>
              <a:rPr lang="en-US" dirty="0"/>
              <a:t>growth by entering new businesses is through </a:t>
            </a:r>
            <a:r>
              <a:rPr lang="en-US" dirty="0" smtClean="0"/>
              <a:t>mergers.</a:t>
            </a:r>
          </a:p>
          <a:p>
            <a:pPr>
              <a:buFont typeface="Wingdings" panose="05000000000000000000" pitchFamily="2" charset="2"/>
              <a:buChar char="§"/>
            </a:pPr>
            <a:r>
              <a:rPr lang="en-US" dirty="0"/>
              <a:t>KFC can opt for vertical </a:t>
            </a:r>
            <a:r>
              <a:rPr lang="en-US" dirty="0" smtClean="0"/>
              <a:t>diversification.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79" y="4172283"/>
            <a:ext cx="3565240" cy="1805185"/>
          </a:xfrm>
          <a:prstGeom prst="rect">
            <a:avLst/>
          </a:prstGeom>
        </p:spPr>
      </p:pic>
    </p:spTree>
    <p:extLst>
      <p:ext uri="{BB962C8B-B14F-4D97-AF65-F5344CB8AC3E}">
        <p14:creationId xmlns:p14="http://schemas.microsoft.com/office/powerpoint/2010/main" val="308836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Market Situation Of KFC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Kentucky Fried Chicken (KFC) is one of the nation's most successful fast food organizations</a:t>
            </a:r>
            <a:r>
              <a:rPr lang="en-US" dirty="0" smtClean="0"/>
              <a:t>.</a:t>
            </a:r>
          </a:p>
          <a:p>
            <a:pPr>
              <a:buFont typeface="Wingdings" panose="05000000000000000000" pitchFamily="2" charset="2"/>
              <a:buChar char="§"/>
            </a:pPr>
            <a:r>
              <a:rPr lang="en-US" dirty="0"/>
              <a:t>It has operations throughout the world, and has grown significantly both in the number of franchisees and company-owned </a:t>
            </a:r>
            <a:r>
              <a:rPr lang="en-US" dirty="0" smtClean="0"/>
              <a:t>stores.</a:t>
            </a:r>
          </a:p>
          <a:p>
            <a:pPr>
              <a:buFont typeface="Wingdings" panose="05000000000000000000" pitchFamily="2" charset="2"/>
              <a:buChar char="§"/>
            </a:pPr>
            <a:r>
              <a:rPr lang="en-US" dirty="0" smtClean="0"/>
              <a:t>KFC </a:t>
            </a:r>
            <a:r>
              <a:rPr lang="en-US" dirty="0"/>
              <a:t>currently faces a wide range of challenges </a:t>
            </a:r>
            <a:r>
              <a:rPr lang="en-US" dirty="0" smtClean="0"/>
              <a:t>such as: frequent </a:t>
            </a:r>
            <a:r>
              <a:rPr lang="en-US" dirty="0"/>
              <a:t>change of </a:t>
            </a:r>
            <a:r>
              <a:rPr lang="en-US" dirty="0" smtClean="0"/>
              <a:t>ownership, no of managements, competitors etc.</a:t>
            </a:r>
          </a:p>
          <a:p>
            <a:pPr>
              <a:buFont typeface="Wingdings" panose="05000000000000000000" pitchFamily="2" charset="2"/>
              <a:buChar char="§"/>
            </a:pPr>
            <a:r>
              <a:rPr lang="en-US" dirty="0"/>
              <a:t>The company also has a strong product </a:t>
            </a:r>
            <a:r>
              <a:rPr lang="en-US" dirty="0" smtClean="0"/>
              <a:t>identification.</a:t>
            </a:r>
          </a:p>
          <a:p>
            <a:pPr>
              <a:buFont typeface="Wingdings" panose="05000000000000000000" pitchFamily="2" charset="2"/>
              <a:buChar char="§"/>
            </a:pPr>
            <a:r>
              <a:rPr lang="en-US" dirty="0" smtClean="0"/>
              <a:t> </a:t>
            </a:r>
            <a:r>
              <a:rPr lang="en-US" dirty="0"/>
              <a:t>KFC's strengths is its dominant position in the </a:t>
            </a:r>
            <a:r>
              <a:rPr lang="en-US" dirty="0" smtClean="0"/>
              <a:t>marketplace.</a:t>
            </a:r>
          </a:p>
          <a:p>
            <a:pPr>
              <a:buFont typeface="Wingdings" panose="05000000000000000000" pitchFamily="2" charset="2"/>
              <a:buChar char="§"/>
            </a:pPr>
            <a:endParaRPr lang="en-US" dirty="0" smtClean="0"/>
          </a:p>
        </p:txBody>
      </p:sp>
    </p:spTree>
    <p:extLst>
      <p:ext uri="{BB962C8B-B14F-4D97-AF65-F5344CB8AC3E}">
        <p14:creationId xmlns:p14="http://schemas.microsoft.com/office/powerpoint/2010/main" val="203271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Intermediaries &amp; Distribution</a:t>
            </a:r>
            <a:endParaRPr lang="en-US" dirty="0"/>
          </a:p>
        </p:txBody>
      </p:sp>
      <p:sp>
        <p:nvSpPr>
          <p:cNvPr id="3" name="Content Placeholder 2"/>
          <p:cNvSpPr>
            <a:spLocks noGrp="1"/>
          </p:cNvSpPr>
          <p:nvPr>
            <p:ph idx="1"/>
          </p:nvPr>
        </p:nvSpPr>
        <p:spPr/>
        <p:txBody>
          <a:bodyPr/>
          <a:lstStyle/>
          <a:p>
            <a:r>
              <a:rPr lang="en-US" dirty="0"/>
              <a:t>The KFC marketing strategy incorporates two types of marketing channels: </a:t>
            </a:r>
            <a:endParaRPr lang="en-US" dirty="0"/>
          </a:p>
          <a:p>
            <a:pPr>
              <a:buFont typeface="Wingdings" panose="05000000000000000000" pitchFamily="2" charset="2"/>
              <a:buChar char="§"/>
            </a:pPr>
            <a:r>
              <a:rPr lang="en-US" dirty="0" smtClean="0"/>
              <a:t>Personal</a:t>
            </a:r>
          </a:p>
          <a:p>
            <a:pPr>
              <a:buFont typeface="Wingdings" panose="05000000000000000000" pitchFamily="2" charset="2"/>
              <a:buChar char="§"/>
            </a:pPr>
            <a:r>
              <a:rPr lang="en-US" dirty="0" smtClean="0"/>
              <a:t>Non personal</a:t>
            </a:r>
          </a:p>
          <a:p>
            <a:pPr marL="0" indent="0">
              <a:buNone/>
            </a:pPr>
            <a:r>
              <a:rPr lang="en-US" dirty="0" smtClean="0"/>
              <a:t>Distribution:</a:t>
            </a:r>
          </a:p>
          <a:p>
            <a:pPr marL="0" indent="0">
              <a:buNone/>
            </a:pPr>
            <a:r>
              <a:rPr lang="en-US" dirty="0"/>
              <a:t>KFC always believes in keeping its outlet in superior areas as well as in malls and shopping complexes. These KFC outlets can also carry out delivery for online orders of KFC. As a result, KFC covers both – online and offline deliveries.</a:t>
            </a:r>
          </a:p>
          <a:p>
            <a:pPr marL="0" indent="0">
              <a:buNone/>
            </a:pPr>
            <a:endParaRPr lang="en-US" dirty="0"/>
          </a:p>
        </p:txBody>
      </p:sp>
    </p:spTree>
    <p:extLst>
      <p:ext uri="{BB962C8B-B14F-4D97-AF65-F5344CB8AC3E}">
        <p14:creationId xmlns:p14="http://schemas.microsoft.com/office/powerpoint/2010/main" val="239901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773" y="1846263"/>
            <a:ext cx="5823931" cy="4312115"/>
          </a:xfrm>
        </p:spPr>
      </p:pic>
    </p:spTree>
    <p:extLst>
      <p:ext uri="{BB962C8B-B14F-4D97-AF65-F5344CB8AC3E}">
        <p14:creationId xmlns:p14="http://schemas.microsoft.com/office/powerpoint/2010/main" val="319201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3786"/>
          </a:xfrm>
        </p:spPr>
        <p:txBody>
          <a:bodyPr/>
          <a:lstStyle/>
          <a:p>
            <a:r>
              <a:rPr lang="en-US" dirty="0" smtClean="0"/>
              <a:t>Products Of KFC</a:t>
            </a:r>
            <a:endParaRPr lang="en-US" dirty="0"/>
          </a:p>
        </p:txBody>
      </p:sp>
      <p:sp>
        <p:nvSpPr>
          <p:cNvPr id="3" name="Content Placeholder 2"/>
          <p:cNvSpPr>
            <a:spLocks noGrp="1"/>
          </p:cNvSpPr>
          <p:nvPr>
            <p:ph idx="1"/>
          </p:nvPr>
        </p:nvSpPr>
        <p:spPr>
          <a:xfrm>
            <a:off x="914400" y="1903956"/>
            <a:ext cx="10241280" cy="3965138"/>
          </a:xfrm>
        </p:spPr>
        <p:txBody>
          <a:bodyPr>
            <a:noAutofit/>
          </a:bodyPr>
          <a:lstStyle/>
          <a:p>
            <a:pPr lvl="0">
              <a:buFont typeface="Wingdings" panose="05000000000000000000" pitchFamily="2" charset="2"/>
              <a:buChar char="§"/>
            </a:pPr>
            <a:r>
              <a:rPr lang="en-US" sz="1800" dirty="0"/>
              <a:t>Chicken              </a:t>
            </a:r>
          </a:p>
          <a:p>
            <a:pPr lvl="0">
              <a:buFont typeface="Wingdings" panose="05000000000000000000" pitchFamily="2" charset="2"/>
              <a:buChar char="§"/>
            </a:pPr>
            <a:r>
              <a:rPr lang="en-US" sz="1800" dirty="0" smtClean="0"/>
              <a:t>Sandwiches</a:t>
            </a:r>
            <a:endParaRPr lang="en-US" sz="1800" dirty="0"/>
          </a:p>
          <a:p>
            <a:pPr lvl="0">
              <a:buFont typeface="Wingdings" panose="05000000000000000000" pitchFamily="2" charset="2"/>
              <a:buChar char="§"/>
            </a:pPr>
            <a:r>
              <a:rPr lang="en-US" sz="1800" dirty="0"/>
              <a:t>Meals</a:t>
            </a:r>
          </a:p>
          <a:p>
            <a:pPr lvl="0">
              <a:buFont typeface="Wingdings" panose="05000000000000000000" pitchFamily="2" charset="2"/>
              <a:buChar char="§"/>
            </a:pPr>
            <a:r>
              <a:rPr lang="en-US" sz="1800" dirty="0"/>
              <a:t>Sides</a:t>
            </a:r>
          </a:p>
          <a:p>
            <a:pPr lvl="0">
              <a:buFont typeface="Wingdings" panose="05000000000000000000" pitchFamily="2" charset="2"/>
              <a:buChar char="§"/>
            </a:pPr>
            <a:r>
              <a:rPr lang="en-US" sz="1800" dirty="0"/>
              <a:t>Bucket Meals</a:t>
            </a:r>
          </a:p>
          <a:p>
            <a:pPr lvl="0">
              <a:buFont typeface="Wingdings" panose="05000000000000000000" pitchFamily="2" charset="2"/>
              <a:buChar char="§"/>
            </a:pPr>
            <a:r>
              <a:rPr lang="en-US" sz="1800" dirty="0"/>
              <a:t>Drinks</a:t>
            </a:r>
          </a:p>
          <a:p>
            <a:pPr lvl="0">
              <a:buFont typeface="Wingdings" panose="05000000000000000000" pitchFamily="2" charset="2"/>
              <a:buChar char="§"/>
            </a:pPr>
            <a:r>
              <a:rPr lang="en-US" sz="1800" dirty="0"/>
              <a:t>Beverages</a:t>
            </a:r>
          </a:p>
          <a:p>
            <a:pPr lvl="0">
              <a:buFont typeface="Wingdings" panose="05000000000000000000" pitchFamily="2" charset="2"/>
              <a:buChar char="§"/>
            </a:pPr>
            <a:r>
              <a:rPr lang="en-US" sz="1800" dirty="0" smtClean="0"/>
              <a:t>Milkshakes</a:t>
            </a:r>
            <a:endParaRPr lang="en-US" sz="1800" dirty="0"/>
          </a:p>
          <a:p>
            <a:pPr lvl="0">
              <a:buFont typeface="Wingdings" panose="05000000000000000000" pitchFamily="2" charset="2"/>
              <a:buChar char="§"/>
            </a:pPr>
            <a:r>
              <a:rPr lang="en-US" sz="1800" dirty="0"/>
              <a:t>Desserts</a:t>
            </a:r>
          </a:p>
          <a:p>
            <a:pPr lvl="0">
              <a:buFont typeface="Wingdings" panose="05000000000000000000" pitchFamily="2" charset="2"/>
              <a:buChar char="§"/>
            </a:pPr>
            <a:r>
              <a:rPr lang="en-US" sz="1800" dirty="0"/>
              <a:t>Ice Creams</a:t>
            </a:r>
          </a:p>
          <a:p>
            <a:pPr>
              <a:buFont typeface="Arial" panose="020B0604020202020204" pitchFamily="34" charset="0"/>
              <a:buChar char="•"/>
            </a:pP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416" y="2285900"/>
            <a:ext cx="4446384" cy="3187973"/>
          </a:xfrm>
          <a:prstGeom prst="rect">
            <a:avLst/>
          </a:prstGeom>
        </p:spPr>
      </p:pic>
    </p:spTree>
    <p:extLst>
      <p:ext uri="{BB962C8B-B14F-4D97-AF65-F5344CB8AC3E}">
        <p14:creationId xmlns:p14="http://schemas.microsoft.com/office/powerpoint/2010/main" val="176414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Newspapers</a:t>
            </a:r>
          </a:p>
          <a:p>
            <a:pPr lvl="0">
              <a:buFont typeface="Wingdings" panose="05000000000000000000" pitchFamily="2" charset="2"/>
              <a:buChar char="§"/>
            </a:pPr>
            <a:r>
              <a:rPr lang="en-US" dirty="0" smtClean="0"/>
              <a:t>Television</a:t>
            </a:r>
          </a:p>
          <a:p>
            <a:pPr lvl="0">
              <a:buFont typeface="Wingdings" panose="05000000000000000000" pitchFamily="2" charset="2"/>
              <a:buChar char="§"/>
            </a:pPr>
            <a:r>
              <a:rPr lang="en-US" dirty="0" smtClean="0"/>
              <a:t>Billboards</a:t>
            </a:r>
          </a:p>
          <a:p>
            <a:pPr lvl="0">
              <a:buFont typeface="Wingdings" panose="05000000000000000000" pitchFamily="2" charset="2"/>
              <a:buChar char="§"/>
            </a:pPr>
            <a:r>
              <a:rPr lang="en-US" dirty="0" smtClean="0"/>
              <a:t>Webpages</a:t>
            </a:r>
          </a:p>
          <a:p>
            <a:pPr lvl="0">
              <a:buFont typeface="Wingdings" panose="05000000000000000000" pitchFamily="2" charset="2"/>
              <a:buChar char="§"/>
            </a:pPr>
            <a:r>
              <a:rPr lang="en-US" dirty="0" smtClean="0"/>
              <a:t>Promotion</a:t>
            </a:r>
          </a:p>
          <a:p>
            <a:pPr lvl="0">
              <a:buFont typeface="Wingdings" panose="05000000000000000000" pitchFamily="2" charset="2"/>
              <a:buChar char="§"/>
            </a:pPr>
            <a:r>
              <a:rPr lang="en-US" dirty="0" smtClean="0"/>
              <a:t>PR activities</a:t>
            </a:r>
          </a:p>
          <a:p>
            <a:pPr lvl="0">
              <a:buFont typeface="Wingdings" panose="05000000000000000000" pitchFamily="2" charset="2"/>
              <a:buChar char="§"/>
            </a:pPr>
            <a:r>
              <a:rPr lang="en-US" dirty="0" smtClean="0"/>
              <a:t>Social Media</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618" y="3221341"/>
            <a:ext cx="3234368" cy="2152325"/>
          </a:xfrm>
          <a:prstGeom prst="rect">
            <a:avLst/>
          </a:prstGeom>
        </p:spPr>
      </p:pic>
    </p:spTree>
    <p:extLst>
      <p:ext uri="{BB962C8B-B14F-4D97-AF65-F5344CB8AC3E}">
        <p14:creationId xmlns:p14="http://schemas.microsoft.com/office/powerpoint/2010/main" val="382240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&amp; place</a:t>
            </a:r>
            <a:endParaRPr lang="en-US" dirty="0"/>
          </a:p>
        </p:txBody>
      </p:sp>
      <p:sp>
        <p:nvSpPr>
          <p:cNvPr id="3" name="Content Placeholder 2"/>
          <p:cNvSpPr>
            <a:spLocks noGrp="1"/>
          </p:cNvSpPr>
          <p:nvPr>
            <p:ph idx="1"/>
          </p:nvPr>
        </p:nvSpPr>
        <p:spPr/>
        <p:txBody>
          <a:bodyPr/>
          <a:lstStyle/>
          <a:p>
            <a:r>
              <a:rPr lang="en-US" dirty="0" smtClean="0"/>
              <a:t>Price:</a:t>
            </a:r>
          </a:p>
          <a:p>
            <a:pPr marL="0" indent="0">
              <a:buNone/>
            </a:pPr>
            <a:r>
              <a:rPr lang="en-US" dirty="0" smtClean="0"/>
              <a:t>Pricing </a:t>
            </a:r>
            <a:r>
              <a:rPr lang="en-US" dirty="0"/>
              <a:t>strategy is the strategy used by firms to set the prices of their goods so that they can capture the attention of the market effectively and </a:t>
            </a:r>
            <a:r>
              <a:rPr lang="en-US" dirty="0" smtClean="0"/>
              <a:t>efficiently. KFC </a:t>
            </a:r>
            <a:r>
              <a:rPr lang="en-US" dirty="0"/>
              <a:t>used the </a:t>
            </a:r>
            <a:r>
              <a:rPr lang="en-US" b="1" dirty="0"/>
              <a:t>price skimming</a:t>
            </a:r>
            <a:r>
              <a:rPr lang="en-US" dirty="0"/>
              <a:t> </a:t>
            </a:r>
            <a:r>
              <a:rPr lang="en-US" b="1" dirty="0" smtClean="0"/>
              <a:t>technique</a:t>
            </a:r>
            <a:r>
              <a:rPr lang="en-US" dirty="0" smtClean="0"/>
              <a:t>.</a:t>
            </a:r>
          </a:p>
          <a:p>
            <a:pPr marL="0" indent="0">
              <a:buNone/>
            </a:pPr>
            <a:r>
              <a:rPr lang="en-US" dirty="0" smtClean="0"/>
              <a:t>Place:</a:t>
            </a:r>
          </a:p>
          <a:p>
            <a:pPr marL="0" indent="0">
              <a:buNone/>
            </a:pPr>
            <a:r>
              <a:rPr lang="en-US" dirty="0"/>
              <a:t>This strategy is concerned with tracking down the places the firm can find the potential buyers for its products.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896" y="4268894"/>
            <a:ext cx="2857500" cy="1600200"/>
          </a:xfrm>
          <a:prstGeom prst="rect">
            <a:avLst/>
          </a:prstGeom>
        </p:spPr>
      </p:pic>
    </p:spTree>
    <p:extLst>
      <p:ext uri="{BB962C8B-B14F-4D97-AF65-F5344CB8AC3E}">
        <p14:creationId xmlns:p14="http://schemas.microsoft.com/office/powerpoint/2010/main" val="346998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a:t>KFC</a:t>
            </a:r>
            <a:r>
              <a:rPr lang="en-US" dirty="0"/>
              <a:t> (</a:t>
            </a:r>
            <a:r>
              <a:rPr lang="en-US" b="1" dirty="0"/>
              <a:t>Kentucky Fried Chicken</a:t>
            </a:r>
            <a:r>
              <a:rPr lang="en-US" dirty="0"/>
              <a:t>) is an American fast food restaurant chain headquartered in Louisville, Kentucky, that specializes in fried chicken</a:t>
            </a:r>
            <a:r>
              <a:rPr lang="en-US" dirty="0" smtClean="0"/>
              <a:t>.</a:t>
            </a:r>
          </a:p>
          <a:p>
            <a:pPr>
              <a:buFont typeface="Wingdings" panose="05000000000000000000" pitchFamily="2" charset="2"/>
              <a:buChar char="§"/>
            </a:pPr>
            <a:r>
              <a:rPr lang="en-US" dirty="0"/>
              <a:t>KFC was founded by Colonel Harland Sanders (1890–1980), an entrepreneur who began selling fried chicken from his roadside restaurant in Corbin, Kentucky, during the Great </a:t>
            </a:r>
            <a:r>
              <a:rPr lang="en-US" dirty="0" smtClean="0"/>
              <a:t>Depression</a:t>
            </a:r>
          </a:p>
          <a:p>
            <a:pPr>
              <a:buFont typeface="Wingdings" panose="05000000000000000000" pitchFamily="2" charset="2"/>
              <a:buChar char="§"/>
            </a:pPr>
            <a:r>
              <a:rPr lang="en-US" dirty="0"/>
              <a:t>Colonel Harland </a:t>
            </a:r>
            <a:r>
              <a:rPr lang="en-US" dirty="0" smtClean="0"/>
              <a:t>Sanders, created </a:t>
            </a:r>
            <a:r>
              <a:rPr lang="en-US" dirty="0"/>
              <a:t>a finger </a:t>
            </a:r>
            <a:r>
              <a:rPr lang="en-US" dirty="0" err="1"/>
              <a:t>lickin</a:t>
            </a:r>
            <a:r>
              <a:rPr lang="en-US" dirty="0"/>
              <a:t>’ good recipe more than 75 years ago, a list of secret herbs and spices scratched out on the back of the door to his kitchen.</a:t>
            </a:r>
            <a:r>
              <a:rPr lang="en-US" dirty="0" smtClean="0"/>
              <a:t>.</a:t>
            </a:r>
            <a:r>
              <a:rPr lang="en-US" dirty="0"/>
              <a:t> </a:t>
            </a:r>
            <a:endParaRPr lang="en-US" dirty="0" smtClean="0"/>
          </a:p>
          <a:p>
            <a:pPr>
              <a:buFont typeface="Wingdings" panose="05000000000000000000" pitchFamily="2" charset="2"/>
              <a:buChar char="§"/>
            </a:pPr>
            <a:r>
              <a:rPr lang="en-US" dirty="0"/>
              <a:t>KFC, a subsidiary of Yum! Brands, Inc</a:t>
            </a:r>
            <a:r>
              <a:rPr lang="en-US" dirty="0" smtClean="0"/>
              <a:t>.</a:t>
            </a:r>
          </a:p>
          <a:p>
            <a:pPr>
              <a:buFont typeface="Wingdings" panose="05000000000000000000" pitchFamily="2" charset="2"/>
              <a:buChar char="§"/>
            </a:pPr>
            <a:r>
              <a:rPr lang="en-US" dirty="0" smtClean="0"/>
              <a:t>It’s leading in UK, Australia, South Africa, China, USA , Malaysia and many more.</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02482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 Incentives</a:t>
            </a:r>
            <a:endParaRPr lang="en-US" dirty="0"/>
          </a:p>
        </p:txBody>
      </p:sp>
      <p:sp>
        <p:nvSpPr>
          <p:cNvPr id="3" name="Content Placeholder 2"/>
          <p:cNvSpPr>
            <a:spLocks noGrp="1"/>
          </p:cNvSpPr>
          <p:nvPr>
            <p:ph idx="1"/>
          </p:nvPr>
        </p:nvSpPr>
        <p:spPr/>
        <p:txBody>
          <a:bodyPr/>
          <a:lstStyle/>
          <a:p>
            <a:pPr marL="0" lvl="0" indent="0">
              <a:buNone/>
            </a:pPr>
            <a:r>
              <a:rPr lang="en-US" b="1" u="sng" dirty="0" smtClean="0"/>
              <a:t>Following are the CSR incentives opt by KFC</a:t>
            </a:r>
            <a:r>
              <a:rPr lang="en-US" dirty="0"/>
              <a:t>:</a:t>
            </a:r>
          </a:p>
          <a:p>
            <a:pPr lvl="0">
              <a:buFont typeface="Wingdings" panose="05000000000000000000" pitchFamily="2" charset="2"/>
              <a:buChar char="§"/>
            </a:pPr>
            <a:r>
              <a:rPr lang="en-US" dirty="0" err="1"/>
              <a:t>Mithao</a:t>
            </a:r>
            <a:r>
              <a:rPr lang="en-US" dirty="0"/>
              <a:t> </a:t>
            </a:r>
            <a:r>
              <a:rPr lang="en-US" dirty="0" err="1"/>
              <a:t>Bhook</a:t>
            </a:r>
            <a:endParaRPr lang="en-US" dirty="0"/>
          </a:p>
          <a:p>
            <a:pPr lvl="0">
              <a:buFont typeface="Wingdings" panose="05000000000000000000" pitchFamily="2" charset="2"/>
              <a:buChar char="§"/>
            </a:pPr>
            <a:r>
              <a:rPr lang="en-US" dirty="0"/>
              <a:t>Thankyou and </a:t>
            </a:r>
            <a:r>
              <a:rPr lang="en-US" dirty="0" err="1"/>
              <a:t>Dhabbawalas</a:t>
            </a:r>
            <a:endParaRPr lang="en-US" dirty="0"/>
          </a:p>
          <a:p>
            <a:pPr lvl="0">
              <a:buFont typeface="Wingdings" panose="05000000000000000000" pitchFamily="2" charset="2"/>
              <a:buChar char="§"/>
            </a:pPr>
            <a:r>
              <a:rPr lang="en-US" dirty="0"/>
              <a:t>Feed a </a:t>
            </a:r>
            <a:r>
              <a:rPr lang="en-US" dirty="0" smtClean="0"/>
              <a:t>future</a:t>
            </a:r>
          </a:p>
          <a:p>
            <a:pPr lvl="0">
              <a:buFont typeface="Wingdings" panose="05000000000000000000" pitchFamily="2" charset="2"/>
              <a:buChar char="§"/>
            </a:pPr>
            <a:r>
              <a:rPr lang="en-US" dirty="0" smtClean="0"/>
              <a:t>Chicken welfare</a:t>
            </a:r>
          </a:p>
          <a:p>
            <a:pPr marL="0" lvl="0" indent="0">
              <a:buNone/>
            </a:pPr>
            <a:endParaRPr lang="en-US" dirty="0" smtClean="0"/>
          </a:p>
          <a:p>
            <a:pPr lvl="0">
              <a:buFont typeface="Wingdings" panose="05000000000000000000" pitchFamily="2" charset="2"/>
              <a:buChar char="§"/>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060" y="2104374"/>
            <a:ext cx="3398728" cy="22713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959" y="4384659"/>
            <a:ext cx="2619375" cy="1743075"/>
          </a:xfrm>
          <a:prstGeom prst="rect">
            <a:avLst/>
          </a:prstGeom>
        </p:spPr>
      </p:pic>
    </p:spTree>
    <p:extLst>
      <p:ext uri="{BB962C8B-B14F-4D97-AF65-F5344CB8AC3E}">
        <p14:creationId xmlns:p14="http://schemas.microsoft.com/office/powerpoint/2010/main" val="135058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98" y="286604"/>
            <a:ext cx="9953181" cy="1156256"/>
          </a:xfrm>
        </p:spPr>
        <p:txBody>
          <a:bodyPr/>
          <a:lstStyle/>
          <a:p>
            <a:r>
              <a:rPr lang="en-US" dirty="0" smtClean="0"/>
              <a:t>History Of KFC</a:t>
            </a:r>
            <a:endParaRPr lang="en-US" dirty="0"/>
          </a:p>
        </p:txBody>
      </p:sp>
      <p:pic>
        <p:nvPicPr>
          <p:cNvPr id="4" name="Content Placeholder 3"/>
          <p:cNvPicPr>
            <a:picLocks noGrp="1"/>
          </p:cNvPicPr>
          <p:nvPr>
            <p:ph idx="1"/>
          </p:nvPr>
        </p:nvPicPr>
        <p:blipFill>
          <a:blip r:embed="rId2"/>
          <a:stretch>
            <a:fillRect/>
          </a:stretch>
        </p:blipFill>
        <p:spPr>
          <a:xfrm>
            <a:off x="839244" y="1850124"/>
            <a:ext cx="10146082" cy="2321043"/>
          </a:xfrm>
          <a:prstGeom prst="rect">
            <a:avLst/>
          </a:prstGeom>
        </p:spPr>
      </p:pic>
      <p:pic>
        <p:nvPicPr>
          <p:cNvPr id="5" name="Picture 4"/>
          <p:cNvPicPr/>
          <p:nvPr/>
        </p:nvPicPr>
        <p:blipFill>
          <a:blip r:embed="rId3"/>
          <a:stretch>
            <a:fillRect/>
          </a:stretch>
        </p:blipFill>
        <p:spPr>
          <a:xfrm>
            <a:off x="839244" y="4428120"/>
            <a:ext cx="10146082" cy="1759738"/>
          </a:xfrm>
          <a:prstGeom prst="rect">
            <a:avLst/>
          </a:prstGeom>
        </p:spPr>
      </p:pic>
    </p:spTree>
    <p:extLst>
      <p:ext uri="{BB962C8B-B14F-4D97-AF65-F5344CB8AC3E}">
        <p14:creationId xmlns:p14="http://schemas.microsoft.com/office/powerpoint/2010/main" val="372605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Mission &amp; Core Values </a:t>
            </a:r>
            <a:endParaRPr lang="en-US" dirty="0"/>
          </a:p>
        </p:txBody>
      </p:sp>
      <p:sp>
        <p:nvSpPr>
          <p:cNvPr id="3" name="Content Placeholder 2"/>
          <p:cNvSpPr>
            <a:spLocks noGrp="1"/>
          </p:cNvSpPr>
          <p:nvPr>
            <p:ph idx="1"/>
          </p:nvPr>
        </p:nvSpPr>
        <p:spPr/>
        <p:txBody>
          <a:bodyPr>
            <a:noAutofit/>
          </a:bodyPr>
          <a:lstStyle/>
          <a:p>
            <a:pPr marL="0" indent="0">
              <a:buNone/>
            </a:pPr>
            <a:r>
              <a:rPr lang="en-US" sz="1800" b="1" dirty="0">
                <a:solidFill>
                  <a:schemeClr val="tx1"/>
                </a:solidFill>
              </a:rPr>
              <a:t>Vision:</a:t>
            </a:r>
          </a:p>
          <a:p>
            <a:pPr marL="0" indent="0">
              <a:buNone/>
            </a:pPr>
            <a:r>
              <a:rPr lang="en-US" sz="1800" dirty="0">
                <a:solidFill>
                  <a:schemeClr val="tx1"/>
                </a:solidFill>
              </a:rPr>
              <a:t>         </a:t>
            </a:r>
            <a:r>
              <a:rPr lang="en-US" sz="1800" dirty="0">
                <a:solidFill>
                  <a:schemeClr val="tx1"/>
                </a:solidFill>
              </a:rPr>
              <a:t>"To provide food in a quick, pleasant setting that caters to cost-conscious, health-conscious people," KFC's products are also described in the vision statement's "great-tasting, high-quality meals" section. </a:t>
            </a:r>
            <a:endParaRPr lang="en-US" sz="1800" dirty="0">
              <a:solidFill>
                <a:schemeClr val="tx1"/>
              </a:solidFill>
            </a:endParaRPr>
          </a:p>
          <a:p>
            <a:pPr marL="0" indent="0">
              <a:buNone/>
            </a:pPr>
            <a:r>
              <a:rPr lang="en-US" sz="1800" b="1" dirty="0">
                <a:solidFill>
                  <a:schemeClr val="tx1"/>
                </a:solidFill>
              </a:rPr>
              <a:t>Mission:</a:t>
            </a:r>
          </a:p>
          <a:p>
            <a:pPr marL="0" indent="0">
              <a:buNone/>
            </a:pPr>
            <a:r>
              <a:rPr lang="en-US" sz="1800" dirty="0">
                <a:solidFill>
                  <a:schemeClr val="tx1"/>
                </a:solidFill>
              </a:rPr>
              <a:t>         </a:t>
            </a:r>
            <a:r>
              <a:rPr lang="en-US" sz="1800" dirty="0">
                <a:solidFill>
                  <a:schemeClr val="tx1"/>
                </a:solidFill>
              </a:rPr>
              <a:t>To serve finger-</a:t>
            </a:r>
            <a:r>
              <a:rPr lang="en-US" sz="1800" dirty="0" err="1">
                <a:solidFill>
                  <a:schemeClr val="tx1"/>
                </a:solidFill>
              </a:rPr>
              <a:t>lickin</a:t>
            </a:r>
            <a:r>
              <a:rPr lang="en-US" sz="1800" dirty="0">
                <a:solidFill>
                  <a:schemeClr val="tx1"/>
                </a:solidFill>
              </a:rPr>
              <a:t>’ good food to all our customers!</a:t>
            </a:r>
          </a:p>
          <a:p>
            <a:pPr marL="0" indent="0">
              <a:buNone/>
            </a:pPr>
            <a:r>
              <a:rPr lang="en-US" sz="1800" b="1" dirty="0">
                <a:solidFill>
                  <a:schemeClr val="tx1"/>
                </a:solidFill>
              </a:rPr>
              <a:t>Core Values:</a:t>
            </a:r>
          </a:p>
          <a:p>
            <a:pPr>
              <a:buFont typeface="Wingdings" panose="05000000000000000000" pitchFamily="2" charset="2"/>
              <a:buChar char="ü"/>
            </a:pPr>
            <a:r>
              <a:rPr lang="en-US" sz="1800" dirty="0">
                <a:solidFill>
                  <a:schemeClr val="tx1"/>
                </a:solidFill>
              </a:rPr>
              <a:t>Team work</a:t>
            </a:r>
          </a:p>
          <a:p>
            <a:pPr>
              <a:buFont typeface="Wingdings" panose="05000000000000000000" pitchFamily="2" charset="2"/>
              <a:buChar char="ü"/>
            </a:pPr>
            <a:r>
              <a:rPr lang="en-US" sz="1800" dirty="0">
                <a:solidFill>
                  <a:schemeClr val="tx1"/>
                </a:solidFill>
              </a:rPr>
              <a:t>Privacy &amp; safety</a:t>
            </a:r>
          </a:p>
          <a:p>
            <a:pPr>
              <a:buFont typeface="Wingdings" panose="05000000000000000000" pitchFamily="2" charset="2"/>
              <a:buChar char="ü"/>
            </a:pPr>
            <a:r>
              <a:rPr lang="en-US" sz="1800" dirty="0">
                <a:solidFill>
                  <a:schemeClr val="tx1"/>
                </a:solidFill>
              </a:rPr>
              <a:t>Pricing &amp; productivity</a:t>
            </a:r>
          </a:p>
          <a:p>
            <a:pPr>
              <a:buFont typeface="Wingdings" panose="05000000000000000000" pitchFamily="2" charset="2"/>
              <a:buChar char="ü"/>
            </a:pPr>
            <a:r>
              <a:rPr lang="en-US" sz="1800" dirty="0">
                <a:solidFill>
                  <a:schemeClr val="tx1"/>
                </a:solidFill>
              </a:rPr>
              <a:t>Viability in long run    </a:t>
            </a:r>
            <a:r>
              <a:rPr lang="en-US" sz="1800" dirty="0"/>
              <a:t>           </a:t>
            </a:r>
          </a:p>
        </p:txBody>
      </p:sp>
    </p:spTree>
    <p:extLst>
      <p:ext uri="{BB962C8B-B14F-4D97-AF65-F5344CB8AC3E}">
        <p14:creationId xmlns:p14="http://schemas.microsoft.com/office/powerpoint/2010/main" val="209098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KFC</a:t>
            </a:r>
            <a:endParaRPr lang="en-US" dirty="0"/>
          </a:p>
        </p:txBody>
      </p:sp>
      <p:sp>
        <p:nvSpPr>
          <p:cNvPr id="3" name="Content Placeholder 2"/>
          <p:cNvSpPr>
            <a:spLocks noGrp="1"/>
          </p:cNvSpPr>
          <p:nvPr>
            <p:ph idx="1"/>
          </p:nvPr>
        </p:nvSpPr>
        <p:spPr>
          <a:xfrm>
            <a:off x="1097280" y="1858260"/>
            <a:ext cx="10058400" cy="4023360"/>
          </a:xfrm>
        </p:spPr>
        <p:txBody>
          <a:bodyPr/>
          <a:lstStyle/>
          <a:p>
            <a:r>
              <a:rPr lang="en-US" sz="2400" dirty="0"/>
              <a:t>KFC has number of ambitious aims and objectives</a:t>
            </a:r>
            <a:r>
              <a:rPr lang="en-US" sz="2400" dirty="0" smtClean="0"/>
              <a:t>;</a:t>
            </a:r>
            <a:endParaRPr lang="en-US" sz="2400" dirty="0"/>
          </a:p>
          <a:p>
            <a:pPr lvl="0">
              <a:buFont typeface="Wingdings" panose="05000000000000000000" pitchFamily="2" charset="2"/>
              <a:buChar char="Ø"/>
            </a:pPr>
            <a:r>
              <a:rPr lang="en-US" sz="2400" dirty="0"/>
              <a:t>To increase its percentage share of the fast food market.</a:t>
            </a:r>
          </a:p>
          <a:p>
            <a:pPr lvl="0">
              <a:buFont typeface="Wingdings" panose="05000000000000000000" pitchFamily="2" charset="2"/>
              <a:buChar char="Ø"/>
            </a:pPr>
            <a:r>
              <a:rPr lang="en-US" sz="2400" dirty="0" smtClean="0"/>
              <a:t>To </a:t>
            </a:r>
            <a:r>
              <a:rPr lang="en-US" sz="2400" dirty="0"/>
              <a:t>improve profit margins year-on-year to fund the growth of the company.</a:t>
            </a:r>
          </a:p>
          <a:p>
            <a:pPr lvl="0">
              <a:buFont typeface="Wingdings" panose="05000000000000000000" pitchFamily="2" charset="2"/>
              <a:buChar char="Ø"/>
            </a:pPr>
            <a:r>
              <a:rPr lang="en-US" sz="2400" dirty="0"/>
              <a:t>To return profit on investments to owners and franchises.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403" y="4096607"/>
            <a:ext cx="3034104" cy="2019058"/>
          </a:xfrm>
          <a:prstGeom prst="rect">
            <a:avLst/>
          </a:prstGeom>
        </p:spPr>
      </p:pic>
    </p:spTree>
    <p:extLst>
      <p:ext uri="{BB962C8B-B14F-4D97-AF65-F5344CB8AC3E}">
        <p14:creationId xmlns:p14="http://schemas.microsoft.com/office/powerpoint/2010/main" val="294635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smtClean="0"/>
              <a:t>Geographic Segmentation:</a:t>
            </a:r>
            <a:r>
              <a:rPr lang="en-US" dirty="0"/>
              <a:t>. KFC deals internationally and has number of outlets in various countries. </a:t>
            </a:r>
            <a:endParaRPr lang="en-US" dirty="0" smtClean="0"/>
          </a:p>
          <a:p>
            <a:pPr>
              <a:buFont typeface="Wingdings" panose="05000000000000000000" pitchFamily="2" charset="2"/>
              <a:buChar char="§"/>
            </a:pPr>
            <a:r>
              <a:rPr lang="en-US" dirty="0" smtClean="0"/>
              <a:t>Demographic Segmentation: </a:t>
            </a:r>
          </a:p>
          <a:p>
            <a:pPr marL="0" indent="0">
              <a:buNone/>
            </a:pPr>
            <a:r>
              <a:rPr lang="en-US" dirty="0"/>
              <a:t> </a:t>
            </a:r>
            <a:r>
              <a:rPr lang="en-US" dirty="0" smtClean="0"/>
              <a:t>         Age:6-65</a:t>
            </a:r>
          </a:p>
          <a:p>
            <a:pPr marL="0" indent="0">
              <a:buNone/>
            </a:pPr>
            <a:r>
              <a:rPr lang="en-US" dirty="0"/>
              <a:t> </a:t>
            </a:r>
            <a:r>
              <a:rPr lang="en-US" dirty="0" smtClean="0"/>
              <a:t>         Gender: Males &amp; Females both</a:t>
            </a:r>
          </a:p>
          <a:p>
            <a:pPr marL="0" indent="0">
              <a:buNone/>
            </a:pPr>
            <a:r>
              <a:rPr lang="en-US" dirty="0"/>
              <a:t> </a:t>
            </a:r>
            <a:r>
              <a:rPr lang="en-US" dirty="0" smtClean="0"/>
              <a:t>         Family Size: 1-2,3-4,5+</a:t>
            </a:r>
          </a:p>
          <a:p>
            <a:pPr marL="0" indent="0">
              <a:buNone/>
            </a:pPr>
            <a:r>
              <a:rPr lang="en-US" dirty="0"/>
              <a:t> </a:t>
            </a:r>
            <a:r>
              <a:rPr lang="en-US" dirty="0" smtClean="0"/>
              <a:t>         Income: 10,000 n above.</a:t>
            </a:r>
          </a:p>
          <a:p>
            <a:pPr marL="0" indent="0">
              <a:buNone/>
            </a:pPr>
            <a:r>
              <a:rPr lang="en-US" dirty="0"/>
              <a:t> </a:t>
            </a:r>
            <a:r>
              <a:rPr lang="en-US" dirty="0" smtClean="0"/>
              <a:t>         Family Lifestyle: all</a:t>
            </a:r>
          </a:p>
          <a:p>
            <a:pPr marL="0" indent="0">
              <a:buNone/>
            </a:pPr>
            <a:endParaRPr lang="en-US" dirty="0" smtClean="0"/>
          </a:p>
          <a:p>
            <a:pPr marL="0" indent="0">
              <a:buNone/>
            </a:pPr>
            <a:r>
              <a:rPr lang="en-US" dirty="0"/>
              <a:t> </a:t>
            </a:r>
            <a:r>
              <a:rPr lang="en-US" dirty="0" smtClean="0"/>
              <a: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80" y="2552178"/>
            <a:ext cx="5486400" cy="3657600"/>
          </a:xfrm>
          <a:prstGeom prst="rect">
            <a:avLst/>
          </a:prstGeom>
        </p:spPr>
      </p:pic>
    </p:spTree>
    <p:extLst>
      <p:ext uri="{BB962C8B-B14F-4D97-AF65-F5344CB8AC3E}">
        <p14:creationId xmlns:p14="http://schemas.microsoft.com/office/powerpoint/2010/main" val="384545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Psychographic Segmentation:</a:t>
            </a:r>
          </a:p>
          <a:p>
            <a:r>
              <a:rPr lang="en-US" dirty="0"/>
              <a:t> </a:t>
            </a:r>
            <a:r>
              <a:rPr lang="en-US" dirty="0" smtClean="0"/>
              <a:t>     Social Class: Upper and Middle class</a:t>
            </a:r>
          </a:p>
          <a:p>
            <a:r>
              <a:rPr lang="en-US" dirty="0"/>
              <a:t> </a:t>
            </a:r>
            <a:r>
              <a:rPr lang="en-US" dirty="0" smtClean="0"/>
              <a:t>     Lifestyle is not specific.</a:t>
            </a:r>
          </a:p>
          <a:p>
            <a:r>
              <a:rPr lang="en-US" dirty="0"/>
              <a:t> </a:t>
            </a:r>
            <a:r>
              <a:rPr lang="en-US" dirty="0" smtClean="0"/>
              <a:t>     Personality is ambitious and authoritarian.</a:t>
            </a:r>
          </a:p>
          <a:p>
            <a:pPr>
              <a:buFont typeface="Wingdings" panose="05000000000000000000" pitchFamily="2" charset="2"/>
              <a:buChar char="§"/>
            </a:pPr>
            <a:r>
              <a:rPr lang="en-US" dirty="0" smtClean="0"/>
              <a:t>Behavioral Segmentation:</a:t>
            </a:r>
          </a:p>
          <a:p>
            <a:pPr>
              <a:buFont typeface="Wingdings" panose="05000000000000000000" pitchFamily="2" charset="2"/>
              <a:buChar char="v"/>
            </a:pPr>
            <a:r>
              <a:rPr lang="en-US" dirty="0" smtClean="0"/>
              <a:t>   Well </a:t>
            </a:r>
            <a:r>
              <a:rPr lang="en-US" dirty="0"/>
              <a:t>off, taste and quality seeking adults who are normally brand conscious, innovators &amp; trend </a:t>
            </a:r>
            <a:r>
              <a:rPr lang="en-US" dirty="0" smtClean="0"/>
              <a:t>followers.</a:t>
            </a:r>
            <a:endParaRPr lang="en-US" dirty="0"/>
          </a:p>
          <a:p>
            <a:pPr>
              <a:buFont typeface="Wingdings" panose="05000000000000000000" pitchFamily="2" charset="2"/>
              <a:buChar char="v"/>
            </a:pPr>
            <a:r>
              <a:rPr lang="en-US" dirty="0" smtClean="0"/>
              <a:t> </a:t>
            </a:r>
            <a:r>
              <a:rPr lang="en-US" dirty="0"/>
              <a:t>Health conscious, young adults who are interested in fast foods but prefer natural ingredients and low-fat substitutes.</a:t>
            </a:r>
          </a:p>
          <a:p>
            <a:pPr marL="0" indent="0">
              <a:buNone/>
            </a:pPr>
            <a:endParaRPr lang="en-US" dirty="0" smtClean="0"/>
          </a:p>
          <a:p>
            <a:endParaRPr lang="en-US" dirty="0" smtClean="0"/>
          </a:p>
          <a:p>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8616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&amp; Target Market</a:t>
            </a:r>
            <a:endParaRPr lang="en-US" dirty="0"/>
          </a:p>
        </p:txBody>
      </p:sp>
      <p:sp>
        <p:nvSpPr>
          <p:cNvPr id="3" name="Content Placeholder 2"/>
          <p:cNvSpPr>
            <a:spLocks noGrp="1"/>
          </p:cNvSpPr>
          <p:nvPr>
            <p:ph idx="1"/>
          </p:nvPr>
        </p:nvSpPr>
        <p:spPr/>
        <p:txBody>
          <a:bodyPr/>
          <a:lstStyle/>
          <a:p>
            <a:r>
              <a:rPr lang="en-US" dirty="0" smtClean="0"/>
              <a:t>Positioning: </a:t>
            </a:r>
          </a:p>
          <a:p>
            <a:r>
              <a:rPr lang="en-US" dirty="0" smtClean="0"/>
              <a:t>KFC </a:t>
            </a:r>
            <a:r>
              <a:rPr lang="en-US" dirty="0"/>
              <a:t>uses its attributes to Position its Product. To occupy a clear, distinctive and desirable place relative to competing products KFC, works on target consumer. In order to know the customer demands and improvements required, KFC takes feedback from the customers.). In this way KFC has positioned and differentiated itself from the competitor like Macdonald, King Burger, and Subway. </a:t>
            </a:r>
          </a:p>
          <a:p>
            <a:r>
              <a:rPr lang="en-US" dirty="0" smtClean="0"/>
              <a:t>Target Market:</a:t>
            </a:r>
          </a:p>
          <a:p>
            <a:r>
              <a:rPr lang="en-US" dirty="0"/>
              <a:t>KFC targets the young generation, as here in this country the young generation is more towards eating out and is more energetic. It targets the early single segment that is the upper class. </a:t>
            </a:r>
            <a:endParaRPr lang="en-US" dirty="0"/>
          </a:p>
        </p:txBody>
      </p:sp>
    </p:spTree>
    <p:extLst>
      <p:ext uri="{BB962C8B-B14F-4D97-AF65-F5344CB8AC3E}">
        <p14:creationId xmlns:p14="http://schemas.microsoft.com/office/powerpoint/2010/main" val="207109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BCG MATRIX OF KFC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044" y="1921419"/>
            <a:ext cx="6638794" cy="4399767"/>
          </a:xfrm>
        </p:spPr>
      </p:pic>
    </p:spTree>
    <p:extLst>
      <p:ext uri="{BB962C8B-B14F-4D97-AF65-F5344CB8AC3E}">
        <p14:creationId xmlns:p14="http://schemas.microsoft.com/office/powerpoint/2010/main" val="4526572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216</TotalTime>
  <Words>726</Words>
  <Application>Microsoft Office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Retrospect</vt:lpstr>
      <vt:lpstr>KFC(Kentucky Fried Chicken)</vt:lpstr>
      <vt:lpstr>INTRODUCTION</vt:lpstr>
      <vt:lpstr>History Of KFC</vt:lpstr>
      <vt:lpstr>Vision, Mission &amp; Core Values </vt:lpstr>
      <vt:lpstr>Objectives Of KFC</vt:lpstr>
      <vt:lpstr>Market Segmentation</vt:lpstr>
      <vt:lpstr>Market Segmentation</vt:lpstr>
      <vt:lpstr>Positioning &amp; Target Market</vt:lpstr>
      <vt:lpstr>BCG MATRIX OF KFC</vt:lpstr>
      <vt:lpstr>SWOT Analysis</vt:lpstr>
      <vt:lpstr>PESTAL Analysis</vt:lpstr>
      <vt:lpstr>Product Market Expansion</vt:lpstr>
      <vt:lpstr>Product Market Expansion</vt:lpstr>
      <vt:lpstr>Current Market Situation Of KFC</vt:lpstr>
      <vt:lpstr>Marketing Intermediaries &amp; Distribution</vt:lpstr>
      <vt:lpstr>Competitors</vt:lpstr>
      <vt:lpstr>Products Of KFC</vt:lpstr>
      <vt:lpstr>Promotion</vt:lpstr>
      <vt:lpstr>Price &amp; place</vt:lpstr>
      <vt:lpstr>CSR Incentives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KFC(Kentucky Fried Chicken)</dc:title>
  <dc:creator>hp</dc:creator>
  <cp:lastModifiedBy>hp</cp:lastModifiedBy>
  <cp:revision>17</cp:revision>
  <dcterms:created xsi:type="dcterms:W3CDTF">2022-10-30T10:19:41Z</dcterms:created>
  <dcterms:modified xsi:type="dcterms:W3CDTF">2022-10-30T13:56:04Z</dcterms:modified>
</cp:coreProperties>
</file>